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4" r:id="rId1"/>
  </p:sldMasterIdLst>
  <p:sldIdLst>
    <p:sldId id="257" r:id="rId2"/>
    <p:sldId id="258" r:id="rId3"/>
    <p:sldId id="270" r:id="rId4"/>
    <p:sldId id="269" r:id="rId5"/>
    <p:sldId id="261" r:id="rId6"/>
    <p:sldId id="259" r:id="rId7"/>
    <p:sldId id="260" r:id="rId8"/>
    <p:sldId id="262" r:id="rId9"/>
    <p:sldId id="264" r:id="rId10"/>
    <p:sldId id="265" r:id="rId11"/>
    <p:sldId id="266" r:id="rId12"/>
    <p:sldId id="267" r:id="rId13"/>
    <p:sldId id="268" r:id="rId14"/>
    <p:sldId id="263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BF7F1F-B2AD-4ABF-A13F-9873E9634C40}" v="1243" dt="2023-07-03T15:47:20.279"/>
    <p1510:client id="{CAF514DC-D8BD-439D-B7C6-5C25F5ED9CB3}" v="240" dt="2023-06-24T20:02:33.248"/>
    <p1510:client id="{E1EBDC2F-F50E-4141-931B-7FECAB631E95}" v="2221" dt="2023-06-24T21:06:41.1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77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0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485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08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786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31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96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22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388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72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6341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7/3/2023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7330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43" r:id="rId6"/>
    <p:sldLayoutId id="2147483838" r:id="rId7"/>
    <p:sldLayoutId id="2147483839" r:id="rId8"/>
    <p:sldLayoutId id="2147483840" r:id="rId9"/>
    <p:sldLayoutId id="2147483842" r:id="rId10"/>
    <p:sldLayoutId id="214748384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0E2219A-04FA-42C2-92B5-2540C9749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0E897CB-98BF-469B-8A73-7BD2916E2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317267" cy="6858000"/>
          </a:xfrm>
          <a:custGeom>
            <a:avLst/>
            <a:gdLst>
              <a:gd name="connsiteX0" fmla="*/ 0 w 11317267"/>
              <a:gd name="connsiteY0" fmla="*/ 0 h 6858000"/>
              <a:gd name="connsiteX1" fmla="*/ 11317267 w 11317267"/>
              <a:gd name="connsiteY1" fmla="*/ 0 h 6858000"/>
              <a:gd name="connsiteX2" fmla="*/ 5306679 w 11317267"/>
              <a:gd name="connsiteY2" fmla="*/ 6857996 h 6858000"/>
              <a:gd name="connsiteX3" fmla="*/ 5306677 w 11317267"/>
              <a:gd name="connsiteY3" fmla="*/ 6857998 h 6858000"/>
              <a:gd name="connsiteX4" fmla="*/ 5306675 w 11317267"/>
              <a:gd name="connsiteY4" fmla="*/ 6858000 h 6858000"/>
              <a:gd name="connsiteX5" fmla="*/ 0 w 11317267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17267" h="6858000">
                <a:moveTo>
                  <a:pt x="0" y="0"/>
                </a:moveTo>
                <a:lnTo>
                  <a:pt x="11317267" y="0"/>
                </a:lnTo>
                <a:lnTo>
                  <a:pt x="5306679" y="6857996"/>
                </a:lnTo>
                <a:cubicBezTo>
                  <a:pt x="5306679" y="6857997"/>
                  <a:pt x="5306677" y="6857997"/>
                  <a:pt x="5306677" y="6857998"/>
                </a:cubicBezTo>
                <a:lnTo>
                  <a:pt x="530667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58CFA6B-BF53-4CCE-AA08-59DFD207B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744966-997F-3DE1-1D13-7AEB6DCC3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6" y="896773"/>
            <a:ext cx="6438013" cy="2832404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z="3600" cap="all" spc="300" dirty="0"/>
              <a:t>BBA 3rd SEN</a:t>
            </a:r>
            <a:br>
              <a:rPr lang="en-US" sz="3600" cap="all" spc="300" dirty="0"/>
            </a:br>
            <a:r>
              <a:rPr lang="en-US" sz="3600" cap="all" spc="300" dirty="0"/>
              <a:t>Session(2023-2024)</a:t>
            </a:r>
            <a:br>
              <a:rPr lang="en-US" sz="3600" cap="all" spc="300" dirty="0"/>
            </a:br>
            <a:r>
              <a:rPr lang="en-US" sz="3600" cap="all" spc="300" dirty="0"/>
              <a:t>Operations Research</a:t>
            </a:r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0A45DA-4E66-4841-B892-192B2BAA8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40030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2">
            <a:extLst>
              <a:ext uri="{FF2B5EF4-FFF2-40B4-BE49-F238E27FC236}">
                <a16:creationId xmlns:a16="http://schemas.microsoft.com/office/drawing/2014/main" id="{0AC6BED3-50F3-06FA-63D1-D06D96D24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50868" y="3510116"/>
            <a:ext cx="2704417" cy="27044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DB2866-A0E7-3B87-0B56-D12655E0C9E3}"/>
              </a:ext>
            </a:extLst>
          </p:cNvPr>
          <p:cNvSpPr txBox="1"/>
          <p:nvPr/>
        </p:nvSpPr>
        <p:spPr>
          <a:xfrm>
            <a:off x="1143264" y="3916325"/>
            <a:ext cx="209106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Submitted By-</a:t>
            </a:r>
          </a:p>
          <a:p>
            <a:r>
              <a:rPr lang="en-US" dirty="0"/>
              <a:t>Shankh Bansal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2C545F-EB7B-974E-BC41-8FA98938FC3B}"/>
              </a:ext>
            </a:extLst>
          </p:cNvPr>
          <p:cNvSpPr txBox="1"/>
          <p:nvPr/>
        </p:nvSpPr>
        <p:spPr>
          <a:xfrm>
            <a:off x="4003607" y="3916325"/>
            <a:ext cx="209106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Submitted To- </a:t>
            </a:r>
            <a:endParaRPr lang="en-US"/>
          </a:p>
          <a:p>
            <a:r>
              <a:rPr lang="en-US" dirty="0"/>
              <a:t>Dr Prachi Vasant</a:t>
            </a:r>
          </a:p>
        </p:txBody>
      </p:sp>
    </p:spTree>
    <p:extLst>
      <p:ext uri="{BB962C8B-B14F-4D97-AF65-F5344CB8AC3E}">
        <p14:creationId xmlns:p14="http://schemas.microsoft.com/office/powerpoint/2010/main" val="1580904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BEA1A24-9CA1-4513-A409-3AD90DB09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E260C5-69DC-69AF-523F-EC037B077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756" y="906189"/>
            <a:ext cx="8689571" cy="1001886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Step – 5 (Drawing lines)</a:t>
            </a:r>
            <a:br>
              <a:rPr lang="en-US" dirty="0"/>
            </a:br>
            <a:r>
              <a:rPr lang="en-US" sz="1800" dirty="0"/>
              <a:t>Straight lines must be drawn in a way that maximum zeros are covered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0930BD-361E-4C4D-8B08-ED210DFA2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C5124A6-110B-DB89-BA54-592BC9D14E4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3000" y="2466274"/>
          <a:ext cx="9906003" cy="3304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0102">
                  <a:extLst>
                    <a:ext uri="{9D8B030D-6E8A-4147-A177-3AD203B41FA5}">
                      <a16:colId xmlns:a16="http://schemas.microsoft.com/office/drawing/2014/main" val="404164293"/>
                    </a:ext>
                  </a:extLst>
                </a:gridCol>
                <a:gridCol w="1450643">
                  <a:extLst>
                    <a:ext uri="{9D8B030D-6E8A-4147-A177-3AD203B41FA5}">
                      <a16:colId xmlns:a16="http://schemas.microsoft.com/office/drawing/2014/main" val="283009861"/>
                    </a:ext>
                  </a:extLst>
                </a:gridCol>
                <a:gridCol w="1594806">
                  <a:extLst>
                    <a:ext uri="{9D8B030D-6E8A-4147-A177-3AD203B41FA5}">
                      <a16:colId xmlns:a16="http://schemas.microsoft.com/office/drawing/2014/main" val="2886469702"/>
                    </a:ext>
                  </a:extLst>
                </a:gridCol>
                <a:gridCol w="1450643">
                  <a:extLst>
                    <a:ext uri="{9D8B030D-6E8A-4147-A177-3AD203B41FA5}">
                      <a16:colId xmlns:a16="http://schemas.microsoft.com/office/drawing/2014/main" val="983131687"/>
                    </a:ext>
                  </a:extLst>
                </a:gridCol>
                <a:gridCol w="1569631">
                  <a:extLst>
                    <a:ext uri="{9D8B030D-6E8A-4147-A177-3AD203B41FA5}">
                      <a16:colId xmlns:a16="http://schemas.microsoft.com/office/drawing/2014/main" val="427637647"/>
                    </a:ext>
                  </a:extLst>
                </a:gridCol>
                <a:gridCol w="1580178">
                  <a:extLst>
                    <a:ext uri="{9D8B030D-6E8A-4147-A177-3AD203B41FA5}">
                      <a16:colId xmlns:a16="http://schemas.microsoft.com/office/drawing/2014/main" val="3619282754"/>
                    </a:ext>
                  </a:extLst>
                </a:gridCol>
              </a:tblGrid>
              <a:tr h="550770"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2500" dirty="0">
                          <a:effectLst/>
                        </a:rPr>
                        <a:t>​</a:t>
                      </a:r>
                      <a:endParaRPr lang="en-US" sz="2500" b="1" dirty="0">
                        <a:effectLst/>
                        <a:latin typeface="Walbaum Display" panose="02070503090703020303" pitchFamily="18" charset="0"/>
                      </a:endParaRP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A​</a:t>
                      </a:r>
                      <a:endParaRPr lang="en-US" sz="2500" b="1" dirty="0">
                        <a:effectLst/>
                      </a:endParaRP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B​</a:t>
                      </a:r>
                      <a:endParaRPr lang="en-US" sz="2500" b="1" dirty="0">
                        <a:effectLst/>
                      </a:endParaRP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C​</a:t>
                      </a:r>
                      <a:endParaRPr lang="en-US" sz="2500" b="1" dirty="0">
                        <a:effectLst/>
                      </a:endParaRP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D​</a:t>
                      </a:r>
                      <a:endParaRPr lang="en-US" sz="2500" b="1" dirty="0">
                        <a:effectLst/>
                      </a:endParaRP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E​</a:t>
                      </a:r>
                      <a:endParaRPr lang="en-US" sz="2500" b="1" dirty="0">
                        <a:effectLst/>
                      </a:endParaRPr>
                    </a:p>
                  </a:txBody>
                  <a:tcPr marL="125175" marR="125175" marT="62587" marB="62587" anchor="ctr"/>
                </a:tc>
                <a:extLst>
                  <a:ext uri="{0D108BD9-81ED-4DB2-BD59-A6C34878D82A}">
                    <a16:rowId xmlns:a16="http://schemas.microsoft.com/office/drawing/2014/main" val="1213600218"/>
                  </a:ext>
                </a:extLst>
              </a:tr>
              <a:tr h="55077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RAM​</a:t>
                      </a:r>
                      <a:endParaRPr lang="en-US" sz="25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0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0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1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0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0</a:t>
                      </a:r>
                    </a:p>
                  </a:txBody>
                  <a:tcPr marL="125175" marR="125175" marT="62587" marB="62587" anchor="ctr"/>
                </a:tc>
                <a:extLst>
                  <a:ext uri="{0D108BD9-81ED-4DB2-BD59-A6C34878D82A}">
                    <a16:rowId xmlns:a16="http://schemas.microsoft.com/office/drawing/2014/main" val="2861962177"/>
                  </a:ext>
                </a:extLst>
              </a:tr>
              <a:tr h="55077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SHAM​</a:t>
                      </a:r>
                      <a:endParaRPr lang="en-US" sz="25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0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3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0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7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4</a:t>
                      </a:r>
                    </a:p>
                  </a:txBody>
                  <a:tcPr marL="125175" marR="125175" marT="62587" marB="62587" anchor="ctr"/>
                </a:tc>
                <a:extLst>
                  <a:ext uri="{0D108BD9-81ED-4DB2-BD59-A6C34878D82A}">
                    <a16:rowId xmlns:a16="http://schemas.microsoft.com/office/drawing/2014/main" val="1015797981"/>
                  </a:ext>
                </a:extLst>
              </a:tr>
              <a:tr h="55077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HARISH​</a:t>
                      </a:r>
                      <a:endParaRPr lang="en-US" sz="25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0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3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3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4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>
                          <a:effectLst/>
                        </a:rPr>
                        <a:t>1</a:t>
                      </a:r>
                      <a:endParaRPr lang="en-US" sz="2500" dirty="0">
                        <a:effectLst/>
                      </a:endParaRPr>
                    </a:p>
                  </a:txBody>
                  <a:tcPr marL="125175" marR="125175" marT="62587" marB="62587" anchor="ctr"/>
                </a:tc>
                <a:extLst>
                  <a:ext uri="{0D108BD9-81ED-4DB2-BD59-A6C34878D82A}">
                    <a16:rowId xmlns:a16="http://schemas.microsoft.com/office/drawing/2014/main" val="2238255559"/>
                  </a:ext>
                </a:extLst>
              </a:tr>
              <a:tr h="55077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RAJA​</a:t>
                      </a:r>
                      <a:endParaRPr lang="en-US" sz="25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0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4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1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8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4</a:t>
                      </a:r>
                    </a:p>
                  </a:txBody>
                  <a:tcPr marL="125175" marR="125175" marT="62587" marB="62587" anchor="ctr"/>
                </a:tc>
                <a:extLst>
                  <a:ext uri="{0D108BD9-81ED-4DB2-BD59-A6C34878D82A}">
                    <a16:rowId xmlns:a16="http://schemas.microsoft.com/office/drawing/2014/main" val="1866612010"/>
                  </a:ext>
                </a:extLst>
              </a:tr>
              <a:tr h="55077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RAMESH​</a:t>
                      </a:r>
                      <a:endParaRPr lang="en-US" sz="25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0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0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1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>
                          <a:effectLst/>
                        </a:rPr>
                        <a:t>0</a:t>
                      </a:r>
                      <a:endParaRPr lang="en-US" sz="2500" dirty="0">
                        <a:effectLst/>
                      </a:endParaRP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0</a:t>
                      </a:r>
                    </a:p>
                  </a:txBody>
                  <a:tcPr marL="125175" marR="125175" marT="62587" marB="62587" anchor="ctr"/>
                </a:tc>
                <a:extLst>
                  <a:ext uri="{0D108BD9-81ED-4DB2-BD59-A6C34878D82A}">
                    <a16:rowId xmlns:a16="http://schemas.microsoft.com/office/drawing/2014/main" val="1611514090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3063FBA-FAD9-6A1D-2566-8570329852E8}"/>
              </a:ext>
            </a:extLst>
          </p:cNvPr>
          <p:cNvCxnSpPr>
            <a:cxnSpLocks/>
          </p:cNvCxnSpPr>
          <p:nvPr/>
        </p:nvCxnSpPr>
        <p:spPr>
          <a:xfrm>
            <a:off x="4108654" y="2123766"/>
            <a:ext cx="29497" cy="415904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EE3499F-22A4-03D9-D10E-493BBF031FCF}"/>
              </a:ext>
            </a:extLst>
          </p:cNvPr>
          <p:cNvSpPr txBox="1"/>
          <p:nvPr/>
        </p:nvSpPr>
        <p:spPr>
          <a:xfrm>
            <a:off x="3730112" y="6280354"/>
            <a:ext cx="47686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Total lines = 4 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5B1F30-14D4-3126-2810-BA3EA39DD294}"/>
              </a:ext>
            </a:extLst>
          </p:cNvPr>
          <p:cNvCxnSpPr>
            <a:cxnSpLocks/>
          </p:cNvCxnSpPr>
          <p:nvPr/>
        </p:nvCxnSpPr>
        <p:spPr>
          <a:xfrm>
            <a:off x="519881" y="5460588"/>
            <a:ext cx="11164528" cy="2949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3B0498-4206-6A95-4C7C-96AA95C8AE05}"/>
              </a:ext>
            </a:extLst>
          </p:cNvPr>
          <p:cNvCxnSpPr>
            <a:cxnSpLocks/>
          </p:cNvCxnSpPr>
          <p:nvPr/>
        </p:nvCxnSpPr>
        <p:spPr>
          <a:xfrm flipV="1">
            <a:off x="519881" y="3240955"/>
            <a:ext cx="11152238" cy="3195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98DEF24-B695-9093-3085-1BC42164933B}"/>
              </a:ext>
            </a:extLst>
          </p:cNvPr>
          <p:cNvCxnSpPr/>
          <p:nvPr/>
        </p:nvCxnSpPr>
        <p:spPr>
          <a:xfrm>
            <a:off x="7150510" y="2123767"/>
            <a:ext cx="29497" cy="415904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707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BEA1A24-9CA1-4513-A409-3AD90DB09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E260C5-69DC-69AF-523F-EC037B077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756" y="906189"/>
            <a:ext cx="8689571" cy="1001886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dirty="0"/>
              <a:t>Step – 6 (Redrafting)</a:t>
            </a:r>
            <a:br>
              <a:rPr lang="en-US" dirty="0"/>
            </a:br>
            <a:r>
              <a:rPr lang="en-US" sz="1800" dirty="0"/>
              <a:t>From the matrix where there are no lines choose the smallest value &amp; then subtract it from the entire uncovered matrix &amp; plus the number on the intersecting point.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0930BD-361E-4C4D-8B08-ED210DFA2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C5124A6-110B-DB89-BA54-592BC9D14E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6877160"/>
              </p:ext>
            </p:extLst>
          </p:nvPr>
        </p:nvGraphicFramePr>
        <p:xfrm>
          <a:off x="1143000" y="2466274"/>
          <a:ext cx="9906003" cy="3304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0102">
                  <a:extLst>
                    <a:ext uri="{9D8B030D-6E8A-4147-A177-3AD203B41FA5}">
                      <a16:colId xmlns:a16="http://schemas.microsoft.com/office/drawing/2014/main" val="404164293"/>
                    </a:ext>
                  </a:extLst>
                </a:gridCol>
                <a:gridCol w="1450643">
                  <a:extLst>
                    <a:ext uri="{9D8B030D-6E8A-4147-A177-3AD203B41FA5}">
                      <a16:colId xmlns:a16="http://schemas.microsoft.com/office/drawing/2014/main" val="283009861"/>
                    </a:ext>
                  </a:extLst>
                </a:gridCol>
                <a:gridCol w="1594806">
                  <a:extLst>
                    <a:ext uri="{9D8B030D-6E8A-4147-A177-3AD203B41FA5}">
                      <a16:colId xmlns:a16="http://schemas.microsoft.com/office/drawing/2014/main" val="2886469702"/>
                    </a:ext>
                  </a:extLst>
                </a:gridCol>
                <a:gridCol w="1450643">
                  <a:extLst>
                    <a:ext uri="{9D8B030D-6E8A-4147-A177-3AD203B41FA5}">
                      <a16:colId xmlns:a16="http://schemas.microsoft.com/office/drawing/2014/main" val="983131687"/>
                    </a:ext>
                  </a:extLst>
                </a:gridCol>
                <a:gridCol w="1569631">
                  <a:extLst>
                    <a:ext uri="{9D8B030D-6E8A-4147-A177-3AD203B41FA5}">
                      <a16:colId xmlns:a16="http://schemas.microsoft.com/office/drawing/2014/main" val="427637647"/>
                    </a:ext>
                  </a:extLst>
                </a:gridCol>
                <a:gridCol w="1580178">
                  <a:extLst>
                    <a:ext uri="{9D8B030D-6E8A-4147-A177-3AD203B41FA5}">
                      <a16:colId xmlns:a16="http://schemas.microsoft.com/office/drawing/2014/main" val="3619282754"/>
                    </a:ext>
                  </a:extLst>
                </a:gridCol>
              </a:tblGrid>
              <a:tr h="550770"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2500" dirty="0">
                          <a:effectLst/>
                        </a:rPr>
                        <a:t>​</a:t>
                      </a:r>
                      <a:endParaRPr lang="en-US" sz="2500" b="1" dirty="0">
                        <a:effectLst/>
                        <a:latin typeface="Walbaum Display" panose="02070503090703020303" pitchFamily="18" charset="0"/>
                      </a:endParaRP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A​</a:t>
                      </a:r>
                      <a:endParaRPr lang="en-US" sz="2500" b="1" dirty="0">
                        <a:effectLst/>
                      </a:endParaRP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B​</a:t>
                      </a:r>
                      <a:endParaRPr lang="en-US" sz="2500" b="1" dirty="0">
                        <a:effectLst/>
                      </a:endParaRP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C​</a:t>
                      </a:r>
                      <a:endParaRPr lang="en-US" sz="2500" b="1" dirty="0">
                        <a:effectLst/>
                      </a:endParaRP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D​</a:t>
                      </a:r>
                      <a:endParaRPr lang="en-US" sz="2500" b="1" dirty="0">
                        <a:effectLst/>
                      </a:endParaRP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E​</a:t>
                      </a:r>
                      <a:endParaRPr lang="en-US" sz="2500" b="1" dirty="0">
                        <a:effectLst/>
                      </a:endParaRPr>
                    </a:p>
                  </a:txBody>
                  <a:tcPr marL="125175" marR="125175" marT="62587" marB="62587" anchor="ctr"/>
                </a:tc>
                <a:extLst>
                  <a:ext uri="{0D108BD9-81ED-4DB2-BD59-A6C34878D82A}">
                    <a16:rowId xmlns:a16="http://schemas.microsoft.com/office/drawing/2014/main" val="1213600218"/>
                  </a:ext>
                </a:extLst>
              </a:tr>
              <a:tr h="55077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RAM​</a:t>
                      </a:r>
                      <a:endParaRPr lang="en-US" sz="25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1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0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2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0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0</a:t>
                      </a:r>
                    </a:p>
                  </a:txBody>
                  <a:tcPr marL="125175" marR="125175" marT="62587" marB="62587" anchor="ctr"/>
                </a:tc>
                <a:extLst>
                  <a:ext uri="{0D108BD9-81ED-4DB2-BD59-A6C34878D82A}">
                    <a16:rowId xmlns:a16="http://schemas.microsoft.com/office/drawing/2014/main" val="2861962177"/>
                  </a:ext>
                </a:extLst>
              </a:tr>
              <a:tr h="55077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SHAM​</a:t>
                      </a:r>
                      <a:endParaRPr lang="en-US" sz="25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0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2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0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6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3</a:t>
                      </a:r>
                    </a:p>
                  </a:txBody>
                  <a:tcPr marL="125175" marR="125175" marT="62587" marB="62587" anchor="ctr"/>
                </a:tc>
                <a:extLst>
                  <a:ext uri="{0D108BD9-81ED-4DB2-BD59-A6C34878D82A}">
                    <a16:rowId xmlns:a16="http://schemas.microsoft.com/office/drawing/2014/main" val="1015797981"/>
                  </a:ext>
                </a:extLst>
              </a:tr>
              <a:tr h="55077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HARISH​</a:t>
                      </a:r>
                      <a:endParaRPr lang="en-US" sz="25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0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2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3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3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0</a:t>
                      </a:r>
                    </a:p>
                  </a:txBody>
                  <a:tcPr marL="125175" marR="125175" marT="62587" marB="62587" anchor="ctr"/>
                </a:tc>
                <a:extLst>
                  <a:ext uri="{0D108BD9-81ED-4DB2-BD59-A6C34878D82A}">
                    <a16:rowId xmlns:a16="http://schemas.microsoft.com/office/drawing/2014/main" val="2238255559"/>
                  </a:ext>
                </a:extLst>
              </a:tr>
              <a:tr h="55077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RAJA​</a:t>
                      </a:r>
                      <a:endParaRPr lang="en-US" sz="25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0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3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1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7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3</a:t>
                      </a:r>
                    </a:p>
                  </a:txBody>
                  <a:tcPr marL="125175" marR="125175" marT="62587" marB="62587" anchor="ctr"/>
                </a:tc>
                <a:extLst>
                  <a:ext uri="{0D108BD9-81ED-4DB2-BD59-A6C34878D82A}">
                    <a16:rowId xmlns:a16="http://schemas.microsoft.com/office/drawing/2014/main" val="1866612010"/>
                  </a:ext>
                </a:extLst>
              </a:tr>
              <a:tr h="55077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RAMESH​</a:t>
                      </a:r>
                      <a:endParaRPr lang="en-US" sz="25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1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0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2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0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0</a:t>
                      </a:r>
                    </a:p>
                  </a:txBody>
                  <a:tcPr marL="125175" marR="125175" marT="62587" marB="62587" anchor="ctr"/>
                </a:tc>
                <a:extLst>
                  <a:ext uri="{0D108BD9-81ED-4DB2-BD59-A6C34878D82A}">
                    <a16:rowId xmlns:a16="http://schemas.microsoft.com/office/drawing/2014/main" val="1611514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8604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BEA1A24-9CA1-4513-A409-3AD90DB09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E260C5-69DC-69AF-523F-EC037B077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756" y="906189"/>
            <a:ext cx="8689571" cy="1001886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dirty="0"/>
              <a:t>Step – 7 (Redrawing Lines)</a:t>
            </a:r>
            <a:br>
              <a:rPr lang="en-US" dirty="0"/>
            </a:br>
            <a:r>
              <a:rPr lang="en-US" sz="2000" dirty="0">
                <a:ea typeface="+mj-lt"/>
                <a:cs typeface="+mj-lt"/>
              </a:rPr>
              <a:t>Straight lines must be drawn in a way that maximum zeros are covered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0930BD-361E-4C4D-8B08-ED210DFA2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C5124A6-110B-DB89-BA54-592BC9D14E4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3000" y="2466274"/>
          <a:ext cx="9906003" cy="3304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0102">
                  <a:extLst>
                    <a:ext uri="{9D8B030D-6E8A-4147-A177-3AD203B41FA5}">
                      <a16:colId xmlns:a16="http://schemas.microsoft.com/office/drawing/2014/main" val="404164293"/>
                    </a:ext>
                  </a:extLst>
                </a:gridCol>
                <a:gridCol w="1450643">
                  <a:extLst>
                    <a:ext uri="{9D8B030D-6E8A-4147-A177-3AD203B41FA5}">
                      <a16:colId xmlns:a16="http://schemas.microsoft.com/office/drawing/2014/main" val="283009861"/>
                    </a:ext>
                  </a:extLst>
                </a:gridCol>
                <a:gridCol w="1594806">
                  <a:extLst>
                    <a:ext uri="{9D8B030D-6E8A-4147-A177-3AD203B41FA5}">
                      <a16:colId xmlns:a16="http://schemas.microsoft.com/office/drawing/2014/main" val="2886469702"/>
                    </a:ext>
                  </a:extLst>
                </a:gridCol>
                <a:gridCol w="1450643">
                  <a:extLst>
                    <a:ext uri="{9D8B030D-6E8A-4147-A177-3AD203B41FA5}">
                      <a16:colId xmlns:a16="http://schemas.microsoft.com/office/drawing/2014/main" val="983131687"/>
                    </a:ext>
                  </a:extLst>
                </a:gridCol>
                <a:gridCol w="1569631">
                  <a:extLst>
                    <a:ext uri="{9D8B030D-6E8A-4147-A177-3AD203B41FA5}">
                      <a16:colId xmlns:a16="http://schemas.microsoft.com/office/drawing/2014/main" val="427637647"/>
                    </a:ext>
                  </a:extLst>
                </a:gridCol>
                <a:gridCol w="1580178">
                  <a:extLst>
                    <a:ext uri="{9D8B030D-6E8A-4147-A177-3AD203B41FA5}">
                      <a16:colId xmlns:a16="http://schemas.microsoft.com/office/drawing/2014/main" val="3619282754"/>
                    </a:ext>
                  </a:extLst>
                </a:gridCol>
              </a:tblGrid>
              <a:tr h="550770"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2500" dirty="0">
                          <a:effectLst/>
                        </a:rPr>
                        <a:t>​</a:t>
                      </a:r>
                      <a:endParaRPr lang="en-US" sz="2500" b="1" dirty="0">
                        <a:effectLst/>
                        <a:latin typeface="Walbaum Display" panose="02070503090703020303" pitchFamily="18" charset="0"/>
                      </a:endParaRP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A​</a:t>
                      </a:r>
                      <a:endParaRPr lang="en-US" sz="2500" b="1" dirty="0">
                        <a:effectLst/>
                      </a:endParaRP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B​</a:t>
                      </a:r>
                      <a:endParaRPr lang="en-US" sz="2500" b="1" dirty="0">
                        <a:effectLst/>
                      </a:endParaRP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C​</a:t>
                      </a:r>
                      <a:endParaRPr lang="en-US" sz="2500" b="1" dirty="0">
                        <a:effectLst/>
                      </a:endParaRP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D​</a:t>
                      </a:r>
                      <a:endParaRPr lang="en-US" sz="2500" b="1" dirty="0">
                        <a:effectLst/>
                      </a:endParaRP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E​</a:t>
                      </a:r>
                      <a:endParaRPr lang="en-US" sz="2500" b="1" dirty="0">
                        <a:effectLst/>
                      </a:endParaRPr>
                    </a:p>
                  </a:txBody>
                  <a:tcPr marL="125175" marR="125175" marT="62587" marB="62587" anchor="ctr"/>
                </a:tc>
                <a:extLst>
                  <a:ext uri="{0D108BD9-81ED-4DB2-BD59-A6C34878D82A}">
                    <a16:rowId xmlns:a16="http://schemas.microsoft.com/office/drawing/2014/main" val="1213600218"/>
                  </a:ext>
                </a:extLst>
              </a:tr>
              <a:tr h="55077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RAM​</a:t>
                      </a:r>
                      <a:endParaRPr lang="en-US" sz="25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1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0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2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0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0</a:t>
                      </a:r>
                    </a:p>
                  </a:txBody>
                  <a:tcPr marL="125175" marR="125175" marT="62587" marB="62587" anchor="ctr"/>
                </a:tc>
                <a:extLst>
                  <a:ext uri="{0D108BD9-81ED-4DB2-BD59-A6C34878D82A}">
                    <a16:rowId xmlns:a16="http://schemas.microsoft.com/office/drawing/2014/main" val="2861962177"/>
                  </a:ext>
                </a:extLst>
              </a:tr>
              <a:tr h="55077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SHAM​</a:t>
                      </a:r>
                      <a:endParaRPr lang="en-US" sz="25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0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2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0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6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3</a:t>
                      </a:r>
                    </a:p>
                  </a:txBody>
                  <a:tcPr marL="125175" marR="125175" marT="62587" marB="62587" anchor="ctr"/>
                </a:tc>
                <a:extLst>
                  <a:ext uri="{0D108BD9-81ED-4DB2-BD59-A6C34878D82A}">
                    <a16:rowId xmlns:a16="http://schemas.microsoft.com/office/drawing/2014/main" val="1015797981"/>
                  </a:ext>
                </a:extLst>
              </a:tr>
              <a:tr h="55077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HARISH​</a:t>
                      </a:r>
                      <a:endParaRPr lang="en-US" sz="25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>
                          <a:effectLst/>
                        </a:rPr>
                        <a:t>0</a:t>
                      </a:r>
                      <a:endParaRPr lang="en-US" sz="2500" dirty="0">
                        <a:effectLst/>
                      </a:endParaRP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2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3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3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0</a:t>
                      </a:r>
                    </a:p>
                  </a:txBody>
                  <a:tcPr marL="125175" marR="125175" marT="62587" marB="62587" anchor="ctr"/>
                </a:tc>
                <a:extLst>
                  <a:ext uri="{0D108BD9-81ED-4DB2-BD59-A6C34878D82A}">
                    <a16:rowId xmlns:a16="http://schemas.microsoft.com/office/drawing/2014/main" val="2238255559"/>
                  </a:ext>
                </a:extLst>
              </a:tr>
              <a:tr h="55077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RAJA​</a:t>
                      </a:r>
                      <a:endParaRPr lang="en-US" sz="25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0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3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1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7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3</a:t>
                      </a:r>
                    </a:p>
                  </a:txBody>
                  <a:tcPr marL="125175" marR="125175" marT="62587" marB="62587" anchor="ctr"/>
                </a:tc>
                <a:extLst>
                  <a:ext uri="{0D108BD9-81ED-4DB2-BD59-A6C34878D82A}">
                    <a16:rowId xmlns:a16="http://schemas.microsoft.com/office/drawing/2014/main" val="1866612010"/>
                  </a:ext>
                </a:extLst>
              </a:tr>
              <a:tr h="55077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RAMESH​</a:t>
                      </a:r>
                      <a:endParaRPr lang="en-US" sz="25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1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0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2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0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0</a:t>
                      </a:r>
                    </a:p>
                  </a:txBody>
                  <a:tcPr marL="125175" marR="125175" marT="62587" marB="62587" anchor="ctr"/>
                </a:tc>
                <a:extLst>
                  <a:ext uri="{0D108BD9-81ED-4DB2-BD59-A6C34878D82A}">
                    <a16:rowId xmlns:a16="http://schemas.microsoft.com/office/drawing/2014/main" val="161151409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6A5F420-5021-2158-58CE-417B6461B2B4}"/>
              </a:ext>
            </a:extLst>
          </p:cNvPr>
          <p:cNvSpPr txBox="1"/>
          <p:nvPr/>
        </p:nvSpPr>
        <p:spPr>
          <a:xfrm>
            <a:off x="3730112" y="6280354"/>
            <a:ext cx="47686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Total lines = 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97E599C-7C2C-EEBA-CA0B-F194CF037368}"/>
              </a:ext>
            </a:extLst>
          </p:cNvPr>
          <p:cNvCxnSpPr>
            <a:cxnSpLocks/>
          </p:cNvCxnSpPr>
          <p:nvPr/>
        </p:nvCxnSpPr>
        <p:spPr>
          <a:xfrm>
            <a:off x="679656" y="3242185"/>
            <a:ext cx="11078496" cy="3564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0FC00BD-3F3A-3690-5908-F6CB8A17784A}"/>
              </a:ext>
            </a:extLst>
          </p:cNvPr>
          <p:cNvCxnSpPr>
            <a:cxnSpLocks/>
          </p:cNvCxnSpPr>
          <p:nvPr/>
        </p:nvCxnSpPr>
        <p:spPr>
          <a:xfrm>
            <a:off x="679655" y="3813684"/>
            <a:ext cx="11066206" cy="1720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94E467-4A69-216F-5537-515DE0F0FCE7}"/>
              </a:ext>
            </a:extLst>
          </p:cNvPr>
          <p:cNvCxnSpPr>
            <a:cxnSpLocks/>
          </p:cNvCxnSpPr>
          <p:nvPr/>
        </p:nvCxnSpPr>
        <p:spPr>
          <a:xfrm>
            <a:off x="679654" y="4422054"/>
            <a:ext cx="11066206" cy="1720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E411DA2-8F9A-E37C-904E-926F1DBD5B7C}"/>
              </a:ext>
            </a:extLst>
          </p:cNvPr>
          <p:cNvCxnSpPr>
            <a:cxnSpLocks/>
          </p:cNvCxnSpPr>
          <p:nvPr/>
        </p:nvCxnSpPr>
        <p:spPr>
          <a:xfrm>
            <a:off x="679653" y="5472876"/>
            <a:ext cx="11066206" cy="1720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8BA2AD5-A704-1DBF-4330-6335A15AB7DE}"/>
              </a:ext>
            </a:extLst>
          </p:cNvPr>
          <p:cNvCxnSpPr/>
          <p:nvPr/>
        </p:nvCxnSpPr>
        <p:spPr>
          <a:xfrm flipH="1">
            <a:off x="4178311" y="2080751"/>
            <a:ext cx="31955" cy="406686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140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BEA1A24-9CA1-4513-A409-3AD90DB09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E260C5-69DC-69AF-523F-EC037B077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756" y="906189"/>
            <a:ext cx="8689571" cy="1001886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dirty="0"/>
              <a:t>Step – 8 (Calculating Cost)</a:t>
            </a:r>
            <a:br>
              <a:rPr lang="en-US" dirty="0"/>
            </a:br>
            <a:r>
              <a:rPr lang="en-US" sz="1800" dirty="0"/>
              <a:t>Choose the zero in a way that if we draw a straight line in the row &amp; column there should not be another zero.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0930BD-361E-4C4D-8B08-ED210DFA2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C5124A6-110B-DB89-BA54-592BC9D14E4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3000" y="2466274"/>
          <a:ext cx="9906003" cy="3304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0102">
                  <a:extLst>
                    <a:ext uri="{9D8B030D-6E8A-4147-A177-3AD203B41FA5}">
                      <a16:colId xmlns:a16="http://schemas.microsoft.com/office/drawing/2014/main" val="404164293"/>
                    </a:ext>
                  </a:extLst>
                </a:gridCol>
                <a:gridCol w="1450643">
                  <a:extLst>
                    <a:ext uri="{9D8B030D-6E8A-4147-A177-3AD203B41FA5}">
                      <a16:colId xmlns:a16="http://schemas.microsoft.com/office/drawing/2014/main" val="283009861"/>
                    </a:ext>
                  </a:extLst>
                </a:gridCol>
                <a:gridCol w="1594806">
                  <a:extLst>
                    <a:ext uri="{9D8B030D-6E8A-4147-A177-3AD203B41FA5}">
                      <a16:colId xmlns:a16="http://schemas.microsoft.com/office/drawing/2014/main" val="2886469702"/>
                    </a:ext>
                  </a:extLst>
                </a:gridCol>
                <a:gridCol w="1450643">
                  <a:extLst>
                    <a:ext uri="{9D8B030D-6E8A-4147-A177-3AD203B41FA5}">
                      <a16:colId xmlns:a16="http://schemas.microsoft.com/office/drawing/2014/main" val="983131687"/>
                    </a:ext>
                  </a:extLst>
                </a:gridCol>
                <a:gridCol w="1569631">
                  <a:extLst>
                    <a:ext uri="{9D8B030D-6E8A-4147-A177-3AD203B41FA5}">
                      <a16:colId xmlns:a16="http://schemas.microsoft.com/office/drawing/2014/main" val="427637647"/>
                    </a:ext>
                  </a:extLst>
                </a:gridCol>
                <a:gridCol w="1580178">
                  <a:extLst>
                    <a:ext uri="{9D8B030D-6E8A-4147-A177-3AD203B41FA5}">
                      <a16:colId xmlns:a16="http://schemas.microsoft.com/office/drawing/2014/main" val="3619282754"/>
                    </a:ext>
                  </a:extLst>
                </a:gridCol>
              </a:tblGrid>
              <a:tr h="550770"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2500" dirty="0">
                          <a:effectLst/>
                        </a:rPr>
                        <a:t>​</a:t>
                      </a:r>
                      <a:endParaRPr lang="en-US" sz="2500" b="1" dirty="0">
                        <a:effectLst/>
                        <a:latin typeface="Walbaum Display" panose="02070503090703020303" pitchFamily="18" charset="0"/>
                      </a:endParaRP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A​</a:t>
                      </a:r>
                      <a:endParaRPr lang="en-US" sz="2500" b="1" dirty="0">
                        <a:effectLst/>
                      </a:endParaRP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B​</a:t>
                      </a:r>
                      <a:endParaRPr lang="en-US" sz="2500" b="1" dirty="0">
                        <a:effectLst/>
                      </a:endParaRP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C​</a:t>
                      </a:r>
                      <a:endParaRPr lang="en-US" sz="2500" b="1" dirty="0">
                        <a:effectLst/>
                      </a:endParaRP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D​</a:t>
                      </a:r>
                      <a:endParaRPr lang="en-US" sz="2500" b="1" dirty="0">
                        <a:effectLst/>
                      </a:endParaRP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E​</a:t>
                      </a:r>
                      <a:endParaRPr lang="en-US" sz="2500" b="1" dirty="0">
                        <a:effectLst/>
                      </a:endParaRPr>
                    </a:p>
                  </a:txBody>
                  <a:tcPr marL="125175" marR="125175" marT="62587" marB="62587" anchor="ctr"/>
                </a:tc>
                <a:extLst>
                  <a:ext uri="{0D108BD9-81ED-4DB2-BD59-A6C34878D82A}">
                    <a16:rowId xmlns:a16="http://schemas.microsoft.com/office/drawing/2014/main" val="1213600218"/>
                  </a:ext>
                </a:extLst>
              </a:tr>
              <a:tr h="55077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RAM​</a:t>
                      </a:r>
                      <a:endParaRPr lang="en-US" sz="25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1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0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2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0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0</a:t>
                      </a:r>
                    </a:p>
                  </a:txBody>
                  <a:tcPr marL="125175" marR="125175" marT="62587" marB="62587" anchor="ctr"/>
                </a:tc>
                <a:extLst>
                  <a:ext uri="{0D108BD9-81ED-4DB2-BD59-A6C34878D82A}">
                    <a16:rowId xmlns:a16="http://schemas.microsoft.com/office/drawing/2014/main" val="2861962177"/>
                  </a:ext>
                </a:extLst>
              </a:tr>
              <a:tr h="55077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SHAM​</a:t>
                      </a:r>
                      <a:endParaRPr lang="en-US" sz="25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0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2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0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6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3</a:t>
                      </a:r>
                    </a:p>
                  </a:txBody>
                  <a:tcPr marL="125175" marR="125175" marT="62587" marB="62587" anchor="ctr"/>
                </a:tc>
                <a:extLst>
                  <a:ext uri="{0D108BD9-81ED-4DB2-BD59-A6C34878D82A}">
                    <a16:rowId xmlns:a16="http://schemas.microsoft.com/office/drawing/2014/main" val="1015797981"/>
                  </a:ext>
                </a:extLst>
              </a:tr>
              <a:tr h="55077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HARISH​</a:t>
                      </a:r>
                      <a:endParaRPr lang="en-US" sz="25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0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2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3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3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0</a:t>
                      </a:r>
                    </a:p>
                  </a:txBody>
                  <a:tcPr marL="125175" marR="125175" marT="62587" marB="62587" anchor="ctr"/>
                </a:tc>
                <a:extLst>
                  <a:ext uri="{0D108BD9-81ED-4DB2-BD59-A6C34878D82A}">
                    <a16:rowId xmlns:a16="http://schemas.microsoft.com/office/drawing/2014/main" val="2238255559"/>
                  </a:ext>
                </a:extLst>
              </a:tr>
              <a:tr h="55077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RAJA​</a:t>
                      </a:r>
                      <a:endParaRPr lang="en-US" sz="25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0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3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1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7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3</a:t>
                      </a:r>
                    </a:p>
                  </a:txBody>
                  <a:tcPr marL="125175" marR="125175" marT="62587" marB="62587" anchor="ctr"/>
                </a:tc>
                <a:extLst>
                  <a:ext uri="{0D108BD9-81ED-4DB2-BD59-A6C34878D82A}">
                    <a16:rowId xmlns:a16="http://schemas.microsoft.com/office/drawing/2014/main" val="1866612010"/>
                  </a:ext>
                </a:extLst>
              </a:tr>
              <a:tr h="55077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RAMESH​</a:t>
                      </a:r>
                      <a:endParaRPr lang="en-US" sz="25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1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0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2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0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0</a:t>
                      </a:r>
                    </a:p>
                  </a:txBody>
                  <a:tcPr marL="125175" marR="125175" marT="62587" marB="62587" anchor="ctr"/>
                </a:tc>
                <a:extLst>
                  <a:ext uri="{0D108BD9-81ED-4DB2-BD59-A6C34878D82A}">
                    <a16:rowId xmlns:a16="http://schemas.microsoft.com/office/drawing/2014/main" val="1611514090"/>
                  </a:ext>
                </a:extLst>
              </a:tr>
            </a:tbl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2CA9A408-9CE9-D0A6-D440-F2AC609B13E5}"/>
              </a:ext>
            </a:extLst>
          </p:cNvPr>
          <p:cNvSpPr/>
          <p:nvPr/>
        </p:nvSpPr>
        <p:spPr>
          <a:xfrm>
            <a:off x="5272547" y="3048000"/>
            <a:ext cx="823451" cy="47932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03910C-46C7-6047-BB29-8209111CE661}"/>
              </a:ext>
            </a:extLst>
          </p:cNvPr>
          <p:cNvSpPr/>
          <p:nvPr/>
        </p:nvSpPr>
        <p:spPr>
          <a:xfrm>
            <a:off x="8351272" y="5254112"/>
            <a:ext cx="823451" cy="47932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2270C4E-305D-CE0C-CC9D-8AB5D7F257DC}"/>
              </a:ext>
            </a:extLst>
          </p:cNvPr>
          <p:cNvSpPr/>
          <p:nvPr/>
        </p:nvSpPr>
        <p:spPr>
          <a:xfrm>
            <a:off x="9856836" y="4117257"/>
            <a:ext cx="823451" cy="47932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18DCAFD-52E7-4291-A145-92ECE339DD01}"/>
              </a:ext>
            </a:extLst>
          </p:cNvPr>
          <p:cNvSpPr/>
          <p:nvPr/>
        </p:nvSpPr>
        <p:spPr>
          <a:xfrm>
            <a:off x="3705529" y="4701046"/>
            <a:ext cx="823451" cy="47932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46DD2B3-A070-0994-A245-8C1C89644B77}"/>
              </a:ext>
            </a:extLst>
          </p:cNvPr>
          <p:cNvSpPr/>
          <p:nvPr/>
        </p:nvSpPr>
        <p:spPr>
          <a:xfrm>
            <a:off x="6722802" y="3570336"/>
            <a:ext cx="823451" cy="47932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689620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4C417-12B3-3C08-73D5-D5DD10A0E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Step - 9 (Total Cost)</a:t>
            </a:r>
            <a:br>
              <a:rPr lang="en-US" dirty="0"/>
            </a:br>
            <a:r>
              <a:rPr lang="en-US" sz="1800" dirty="0"/>
              <a:t>In the place of marked value bring the original cost value from the cost matrix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D841F585-DDBF-3932-36FC-1944491AED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1730717"/>
              </p:ext>
            </p:extLst>
          </p:nvPr>
        </p:nvGraphicFramePr>
        <p:xfrm>
          <a:off x="1143000" y="2332038"/>
          <a:ext cx="9906000" cy="273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2000">
                  <a:extLst>
                    <a:ext uri="{9D8B030D-6E8A-4147-A177-3AD203B41FA5}">
                      <a16:colId xmlns:a16="http://schemas.microsoft.com/office/drawing/2014/main" val="3732619675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705556108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33732659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Workers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Jobs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577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500" b="1" dirty="0">
                          <a:effectLst/>
                        </a:rPr>
                        <a:t>RAM​</a:t>
                      </a:r>
                      <a:endParaRPr lang="en-US" sz="2500" b="1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29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500" b="1" dirty="0">
                          <a:effectLst/>
                        </a:rPr>
                        <a:t>SHAM​</a:t>
                      </a:r>
                      <a:endParaRPr lang="en-US" sz="2500" b="1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580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500" b="1" dirty="0">
                          <a:effectLst/>
                        </a:rPr>
                        <a:t>HARISH​</a:t>
                      </a:r>
                      <a:endParaRPr lang="en-US" sz="2500" b="1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253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500" b="1" dirty="0">
                          <a:effectLst/>
                        </a:rPr>
                        <a:t>RAJA​</a:t>
                      </a:r>
                      <a:endParaRPr lang="en-US" sz="2500" b="1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414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500" b="1" dirty="0">
                          <a:effectLst/>
                        </a:rPr>
                        <a:t>RAMESH​</a:t>
                      </a:r>
                      <a:endParaRPr lang="en-US" sz="2500" b="1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34418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B834480-5354-B6C3-71E4-725AA1D9E3D1}"/>
              </a:ext>
            </a:extLst>
          </p:cNvPr>
          <p:cNvSpPr txBox="1"/>
          <p:nvPr/>
        </p:nvSpPr>
        <p:spPr>
          <a:xfrm>
            <a:off x="3711676" y="5678128"/>
            <a:ext cx="47686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Total Cost = 1170</a:t>
            </a:r>
          </a:p>
        </p:txBody>
      </p:sp>
    </p:spTree>
    <p:extLst>
      <p:ext uri="{BB962C8B-B14F-4D97-AF65-F5344CB8AC3E}">
        <p14:creationId xmlns:p14="http://schemas.microsoft.com/office/powerpoint/2010/main" val="3111288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85B57F6-59DE-4274-A37C-F47FE4E42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8C63406-9171-4282-BAAB-2DDC6831F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3870" y="-2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21A9F-DCBF-E20D-95E1-3C12E1C6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72937"/>
            <a:ext cx="5920740" cy="1360898"/>
          </a:xfrm>
        </p:spPr>
        <p:txBody>
          <a:bodyPr>
            <a:normAutofit/>
          </a:bodyPr>
          <a:lstStyle/>
          <a:p>
            <a:r>
              <a:rPr lang="en-US" dirty="0"/>
              <a:t>Conclusion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CA03A-8060-BA31-C0C1-41C45F980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332028"/>
            <a:ext cx="3769468" cy="3840171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ea typeface="+mn-lt"/>
                <a:cs typeface="+mn-lt"/>
              </a:rPr>
              <a:t>Using our case study on Rajesh Traders, we got to know who the allocation of workers</a:t>
            </a:r>
            <a:br>
              <a:rPr lang="en-US" sz="1600" dirty="0">
                <a:ea typeface="+mn-lt"/>
                <a:cs typeface="+mn-lt"/>
              </a:rPr>
            </a:br>
            <a:r>
              <a:rPr lang="en-US" sz="1600" dirty="0">
                <a:ea typeface="+mn-lt"/>
                <a:cs typeface="+mn-lt"/>
              </a:rPr>
              <a:t>is goods &amp; can be optimized to increase efficiency and productivity.</a:t>
            </a:r>
            <a:br>
              <a:rPr lang="en-US" sz="1600" dirty="0">
                <a:ea typeface="+mn-lt"/>
                <a:cs typeface="+mn-lt"/>
              </a:rPr>
            </a:br>
            <a:r>
              <a:rPr lang="en-US" sz="1600" dirty="0"/>
              <a:t>So in your case, the work shall be assigned in the following way to minimize their cost.</a:t>
            </a:r>
          </a:p>
          <a:p>
            <a:pPr>
              <a:lnSpc>
                <a:spcPct val="110000"/>
              </a:lnSpc>
            </a:pPr>
            <a:endParaRPr lang="en-US" sz="1600" dirty="0"/>
          </a:p>
          <a:p>
            <a:pPr>
              <a:lnSpc>
                <a:spcPct val="110000"/>
              </a:lnSpc>
              <a:spcBef>
                <a:spcPts val="500"/>
              </a:spcBef>
            </a:pPr>
            <a:r>
              <a:rPr lang="en-US" sz="1600" dirty="0"/>
              <a:t>Ram – Job B – Cost(200)</a:t>
            </a:r>
          </a:p>
          <a:p>
            <a:pPr>
              <a:lnSpc>
                <a:spcPct val="110000"/>
              </a:lnSpc>
              <a:spcBef>
                <a:spcPts val="500"/>
              </a:spcBef>
            </a:pPr>
            <a:r>
              <a:rPr lang="en-US" sz="1600" dirty="0"/>
              <a:t>Sham – Job C – Cost(150)</a:t>
            </a:r>
          </a:p>
          <a:p>
            <a:pPr>
              <a:lnSpc>
                <a:spcPct val="110000"/>
              </a:lnSpc>
              <a:spcBef>
                <a:spcPts val="500"/>
              </a:spcBef>
            </a:pPr>
            <a:r>
              <a:rPr lang="en-US" sz="1600" dirty="0"/>
              <a:t>Harriesh – Job E – Cost(300)</a:t>
            </a:r>
          </a:p>
          <a:p>
            <a:pPr>
              <a:lnSpc>
                <a:spcPct val="110000"/>
              </a:lnSpc>
              <a:spcBef>
                <a:spcPts val="500"/>
              </a:spcBef>
            </a:pPr>
            <a:r>
              <a:rPr lang="en-US" sz="1600" dirty="0"/>
              <a:t>Raja – Job A – Cost(120)</a:t>
            </a:r>
          </a:p>
          <a:p>
            <a:pPr>
              <a:lnSpc>
                <a:spcPct val="110000"/>
              </a:lnSpc>
              <a:spcBef>
                <a:spcPts val="500"/>
              </a:spcBef>
            </a:pPr>
            <a:r>
              <a:rPr lang="en-US" sz="1600" dirty="0"/>
              <a:t>Ramesh – Job D – Cost(400)</a:t>
            </a:r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77DBBA75-E909-31E1-6DAF-DA654D0BA8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37993" r="3" b="3"/>
          <a:stretch/>
        </p:blipFill>
        <p:spPr>
          <a:xfrm>
            <a:off x="5280193" y="10"/>
            <a:ext cx="6911808" cy="6857990"/>
          </a:xfrm>
          <a:custGeom>
            <a:avLst/>
            <a:gdLst/>
            <a:ahLst/>
            <a:cxnLst/>
            <a:rect l="l" t="t" r="r" b="b"/>
            <a:pathLst>
              <a:path w="6911808" h="6858000">
                <a:moveTo>
                  <a:pt x="6001291" y="0"/>
                </a:moveTo>
                <a:lnTo>
                  <a:pt x="6010593" y="0"/>
                </a:lnTo>
                <a:lnTo>
                  <a:pt x="6911808" y="0"/>
                </a:lnTo>
                <a:lnTo>
                  <a:pt x="6911808" y="6858000"/>
                </a:lnTo>
                <a:lnTo>
                  <a:pt x="6094479" y="6858000"/>
                </a:lnTo>
                <a:lnTo>
                  <a:pt x="6001291" y="6858000"/>
                </a:lnTo>
                <a:lnTo>
                  <a:pt x="2229335" y="6858000"/>
                </a:lnTo>
                <a:lnTo>
                  <a:pt x="1633138" y="6858000"/>
                </a:lnTo>
                <a:lnTo>
                  <a:pt x="0" y="6858000"/>
                </a:lnTo>
                <a:lnTo>
                  <a:pt x="6001291" y="1061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39744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9">
            <a:extLst>
              <a:ext uri="{FF2B5EF4-FFF2-40B4-BE49-F238E27FC236}">
                <a16:creationId xmlns:a16="http://schemas.microsoft.com/office/drawing/2014/main" id="{91C2F78B-DEE8-4195-A196-DFC51BDAD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41">
            <a:extLst>
              <a:ext uri="{FF2B5EF4-FFF2-40B4-BE49-F238E27FC236}">
                <a16:creationId xmlns:a16="http://schemas.microsoft.com/office/drawing/2014/main" id="{A1D79D08-4BE8-4799-BE09-5078DFEE2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39" name="Straight Connector 43">
            <a:extLst>
              <a:ext uri="{FF2B5EF4-FFF2-40B4-BE49-F238E27FC236}">
                <a16:creationId xmlns:a16="http://schemas.microsoft.com/office/drawing/2014/main" id="{C95D65A1-16CB-407F-993F-2A6D59BCC0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45">
            <a:extLst>
              <a:ext uri="{FF2B5EF4-FFF2-40B4-BE49-F238E27FC236}">
                <a16:creationId xmlns:a16="http://schemas.microsoft.com/office/drawing/2014/main" id="{54F20867-41B0-484D-9DA7-0FC742D31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7">
            <a:extLst>
              <a:ext uri="{FF2B5EF4-FFF2-40B4-BE49-F238E27FC236}">
                <a16:creationId xmlns:a16="http://schemas.microsoft.com/office/drawing/2014/main" id="{2712B839-088B-4F97-96A4-6FAA8E3D1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3870" y="-2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789BAF08-0AD0-4642-9767-4D53853C5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9527" y="0"/>
            <a:ext cx="6899617" cy="6858000"/>
          </a:xfrm>
          <a:custGeom>
            <a:avLst/>
            <a:gdLst>
              <a:gd name="connsiteX0" fmla="*/ 6010592 w 6899617"/>
              <a:gd name="connsiteY0" fmla="*/ 0 h 6858000"/>
              <a:gd name="connsiteX1" fmla="*/ 6036517 w 6899617"/>
              <a:gd name="connsiteY1" fmla="*/ 0 h 6858000"/>
              <a:gd name="connsiteX2" fmla="*/ 6899617 w 6899617"/>
              <a:gd name="connsiteY2" fmla="*/ 0 h 6858000"/>
              <a:gd name="connsiteX3" fmla="*/ 6899617 w 6899617"/>
              <a:gd name="connsiteY3" fmla="*/ 1529274 h 6858000"/>
              <a:gd name="connsiteX4" fmla="*/ 6899617 w 6899617"/>
              <a:gd name="connsiteY4" fmla="*/ 6858000 h 6858000"/>
              <a:gd name="connsiteX5" fmla="*/ 2229334 w 6899617"/>
              <a:gd name="connsiteY5" fmla="*/ 6858000 h 6858000"/>
              <a:gd name="connsiteX6" fmla="*/ 25925 w 6899617"/>
              <a:gd name="connsiteY6" fmla="*/ 6858000 h 6858000"/>
              <a:gd name="connsiteX7" fmla="*/ 0 w 6899617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99617" h="6858000">
                <a:moveTo>
                  <a:pt x="6010592" y="0"/>
                </a:moveTo>
                <a:lnTo>
                  <a:pt x="6036517" y="0"/>
                </a:lnTo>
                <a:lnTo>
                  <a:pt x="6899617" y="0"/>
                </a:lnTo>
                <a:lnTo>
                  <a:pt x="6899617" y="1529274"/>
                </a:lnTo>
                <a:lnTo>
                  <a:pt x="6899617" y="6858000"/>
                </a:lnTo>
                <a:lnTo>
                  <a:pt x="2229334" y="6858000"/>
                </a:lnTo>
                <a:lnTo>
                  <a:pt x="2592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A34377-F90A-A9DA-2154-21502A6E0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872937"/>
            <a:ext cx="5946290" cy="13608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800" kern="1200" cap="all" spc="3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Creating an Assignment problem using THE Hungarian method</a:t>
            </a:r>
            <a:endParaRPr lang="en-US" sz="2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algn="l">
              <a:lnSpc>
                <a:spcPct val="90000"/>
              </a:lnSpc>
            </a:pPr>
            <a:endParaRPr lang="en-US" sz="2800" kern="1200" cap="all" spc="3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E1487C-FAD4-313B-99BC-48D7D17A59E5}"/>
              </a:ext>
            </a:extLst>
          </p:cNvPr>
          <p:cNvSpPr txBox="1"/>
          <p:nvPr/>
        </p:nvSpPr>
        <p:spPr>
          <a:xfrm>
            <a:off x="1143000" y="2332028"/>
            <a:ext cx="3729867" cy="384017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dirty="0"/>
              <a:t>In this presentation, we will explore the assignment problem using a case study of Rajesh Traders, and we will learn how can you minimize your transportation cost.</a:t>
            </a:r>
          </a:p>
        </p:txBody>
      </p:sp>
      <p:pic>
        <p:nvPicPr>
          <p:cNvPr id="4" name="Picture 3" descr="Children Drawing And Colouring">
            <a:extLst>
              <a:ext uri="{FF2B5EF4-FFF2-40B4-BE49-F238E27FC236}">
                <a16:creationId xmlns:a16="http://schemas.microsoft.com/office/drawing/2014/main" id="{19B9CA61-B1CE-6EE7-C06E-B715F651CF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8731045" y="3839937"/>
            <a:ext cx="2817487" cy="158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789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85B57F6-59DE-4274-A37C-F47FE4E42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8C63406-9171-4282-BAAB-2DDC6831F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3870" y="-2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E8FBD3-16B3-2EF3-E1DF-B27C0498C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72937"/>
            <a:ext cx="5920740" cy="136089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Introduction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FCFA1-E4A0-49E5-E03D-73FAFC17C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332028"/>
            <a:ext cx="3769468" cy="38401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The assignment problem is fundamental in operation research. By</a:t>
            </a:r>
            <a:r>
              <a:rPr lang="en-US" dirty="0"/>
              <a:t> going through the PPT you will get a brief knowledge about the assignment problem.</a:t>
            </a:r>
          </a:p>
        </p:txBody>
      </p:sp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23853B6E-CBEE-D1B1-C616-0AFFCC29EA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8864" r="9658" b="2"/>
          <a:stretch/>
        </p:blipFill>
        <p:spPr>
          <a:xfrm>
            <a:off x="5280193" y="10"/>
            <a:ext cx="6911808" cy="6857990"/>
          </a:xfrm>
          <a:custGeom>
            <a:avLst/>
            <a:gdLst/>
            <a:ahLst/>
            <a:cxnLst/>
            <a:rect l="l" t="t" r="r" b="b"/>
            <a:pathLst>
              <a:path w="6911808" h="6858000">
                <a:moveTo>
                  <a:pt x="6001291" y="0"/>
                </a:moveTo>
                <a:lnTo>
                  <a:pt x="6010593" y="0"/>
                </a:lnTo>
                <a:lnTo>
                  <a:pt x="6911808" y="0"/>
                </a:lnTo>
                <a:lnTo>
                  <a:pt x="6911808" y="6858000"/>
                </a:lnTo>
                <a:lnTo>
                  <a:pt x="6094479" y="6858000"/>
                </a:lnTo>
                <a:lnTo>
                  <a:pt x="6001291" y="6858000"/>
                </a:lnTo>
                <a:lnTo>
                  <a:pt x="2229335" y="6858000"/>
                </a:lnTo>
                <a:lnTo>
                  <a:pt x="1633138" y="6858000"/>
                </a:lnTo>
                <a:lnTo>
                  <a:pt x="0" y="6858000"/>
                </a:lnTo>
                <a:lnTo>
                  <a:pt x="6001291" y="1061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05450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685B57F6-59DE-4274-A37C-F47FE4E42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92ACCA7-8AED-589E-2524-64C0732F9D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06" r="-1" b="18370"/>
          <a:stretch/>
        </p:blipFill>
        <p:spPr>
          <a:xfrm>
            <a:off x="3093268" y="10"/>
            <a:ext cx="9098732" cy="6857990"/>
          </a:xfrm>
          <a:custGeom>
            <a:avLst/>
            <a:gdLst/>
            <a:ahLst/>
            <a:cxn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14" name="Freeform: Shape 10">
            <a:extLst>
              <a:ext uri="{FF2B5EF4-FFF2-40B4-BE49-F238E27FC236}">
                <a16:creationId xmlns:a16="http://schemas.microsoft.com/office/drawing/2014/main" id="{C8C63406-9171-4282-BAAB-2DDC6831F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295" y="-2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01D957-9779-EC2D-EC24-6757C0B7A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72937"/>
            <a:ext cx="5920740" cy="1360898"/>
          </a:xfrm>
        </p:spPr>
        <p:txBody>
          <a:bodyPr>
            <a:normAutofit/>
          </a:bodyPr>
          <a:lstStyle/>
          <a:p>
            <a:r>
              <a:rPr lang="en-US" b="1"/>
              <a:t>The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F8821-DC9B-D12E-B2D1-A333C5C3E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2" y="2332029"/>
            <a:ext cx="4118906" cy="384017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We have surveyed a shop name (Rajesh Traders) which deals in fertilizer &amp; manure, in which we have collected data from  5 Workers who are in this business of carrying goods.</a:t>
            </a:r>
          </a:p>
        </p:txBody>
      </p:sp>
    </p:spTree>
    <p:extLst>
      <p:ext uri="{BB962C8B-B14F-4D97-AF65-F5344CB8AC3E}">
        <p14:creationId xmlns:p14="http://schemas.microsoft.com/office/powerpoint/2010/main" val="1117009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85B57F6-59DE-4274-A37C-F47FE4E42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C80C2C-E72C-F67D-F860-A8175760A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7"/>
            <a:ext cx="7810169" cy="1360898"/>
          </a:xfrm>
        </p:spPr>
        <p:txBody>
          <a:bodyPr>
            <a:normAutofit/>
          </a:bodyPr>
          <a:lstStyle/>
          <a:p>
            <a:r>
              <a:rPr lang="en-US" dirty="0"/>
              <a:t>Solution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8E7B9-3787-F5F7-D86D-B792C021B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2332029"/>
            <a:ext cx="5435302" cy="338297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800" dirty="0"/>
              <a:t>Step 1 - Rows = column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Step 2 – Matrix should be of cost type.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Step 3 - Row Reduction 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Step 4 – Column Reduction 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Stet 5 - Drawing lines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Step 6 - Calculating cost 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Additional step – If lines don't come equal to rows/columns then we need to redraft the matrix.</a:t>
            </a:r>
          </a:p>
          <a:p>
            <a:pPr>
              <a:lnSpc>
                <a:spcPct val="110000"/>
              </a:lnSpc>
            </a:pPr>
            <a:endParaRPr lang="en-US" sz="1800" dirty="0"/>
          </a:p>
        </p:txBody>
      </p:sp>
      <p:pic>
        <p:nvPicPr>
          <p:cNvPr id="5" name="Picture 4" descr="Arrows pointing towards light">
            <a:extLst>
              <a:ext uri="{FF2B5EF4-FFF2-40B4-BE49-F238E27FC236}">
                <a16:creationId xmlns:a16="http://schemas.microsoft.com/office/drawing/2014/main" id="{8A94BEE1-B783-3469-7B75-CFCB231C95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6550" b="-3"/>
          <a:stretch/>
        </p:blipFill>
        <p:spPr>
          <a:xfrm>
            <a:off x="4634621" y="10"/>
            <a:ext cx="7557379" cy="6857990"/>
          </a:xfrm>
          <a:custGeom>
            <a:avLst/>
            <a:gdLst/>
            <a:ahLst/>
            <a:cxnLst/>
            <a:rect l="l" t="t" r="r" b="b"/>
            <a:pathLst>
              <a:path w="7557379" h="6858000">
                <a:moveTo>
                  <a:pt x="62130" y="0"/>
                </a:moveTo>
                <a:lnTo>
                  <a:pt x="7557379" y="0"/>
                </a:lnTo>
                <a:lnTo>
                  <a:pt x="7557379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736812" y="6857999"/>
                </a:lnTo>
                <a:lnTo>
                  <a:pt x="6722464" y="3"/>
                </a:lnTo>
                <a:lnTo>
                  <a:pt x="7041779" y="1"/>
                </a:lnTo>
                <a:lnTo>
                  <a:pt x="62130" y="1"/>
                </a:ln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D6B3702-19B7-471C-974D-4A163151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76547" y="0"/>
            <a:ext cx="6812757" cy="6858000"/>
          </a:xfrm>
          <a:custGeom>
            <a:avLst/>
            <a:gdLst>
              <a:gd name="connsiteX0" fmla="*/ 6010592 w 6899617"/>
              <a:gd name="connsiteY0" fmla="*/ 0 h 6858000"/>
              <a:gd name="connsiteX1" fmla="*/ 6899617 w 6899617"/>
              <a:gd name="connsiteY1" fmla="*/ 0 h 6858000"/>
              <a:gd name="connsiteX2" fmla="*/ 6899617 w 6899617"/>
              <a:gd name="connsiteY2" fmla="*/ 1529274 h 6858000"/>
              <a:gd name="connsiteX3" fmla="*/ 2229334 w 6899617"/>
              <a:gd name="connsiteY3" fmla="*/ 6858000 h 6858000"/>
              <a:gd name="connsiteX4" fmla="*/ 0 w 6899617"/>
              <a:gd name="connsiteY4" fmla="*/ 6858000 h 6858000"/>
              <a:gd name="connsiteX0" fmla="*/ 5966258 w 6855283"/>
              <a:gd name="connsiteY0" fmla="*/ 0 h 6858000"/>
              <a:gd name="connsiteX1" fmla="*/ 6855283 w 6855283"/>
              <a:gd name="connsiteY1" fmla="*/ 0 h 6858000"/>
              <a:gd name="connsiteX2" fmla="*/ 6855283 w 6855283"/>
              <a:gd name="connsiteY2" fmla="*/ 1529274 h 6858000"/>
              <a:gd name="connsiteX3" fmla="*/ 2185000 w 6855283"/>
              <a:gd name="connsiteY3" fmla="*/ 6858000 h 6858000"/>
              <a:gd name="connsiteX4" fmla="*/ 0 w 6855283"/>
              <a:gd name="connsiteY4" fmla="*/ 6858000 h 6858000"/>
              <a:gd name="connsiteX5" fmla="*/ 5966258 w 6855283"/>
              <a:gd name="connsiteY5" fmla="*/ 0 h 6858000"/>
              <a:gd name="connsiteX0" fmla="*/ 5966258 w 6855283"/>
              <a:gd name="connsiteY0" fmla="*/ 0 h 6858000"/>
              <a:gd name="connsiteX1" fmla="*/ 6810948 w 6855283"/>
              <a:gd name="connsiteY1" fmla="*/ 0 h 6858000"/>
              <a:gd name="connsiteX2" fmla="*/ 6855283 w 6855283"/>
              <a:gd name="connsiteY2" fmla="*/ 1529274 h 6858000"/>
              <a:gd name="connsiteX3" fmla="*/ 2185000 w 6855283"/>
              <a:gd name="connsiteY3" fmla="*/ 6858000 h 6858000"/>
              <a:gd name="connsiteX4" fmla="*/ 0 w 6855283"/>
              <a:gd name="connsiteY4" fmla="*/ 6858000 h 6858000"/>
              <a:gd name="connsiteX5" fmla="*/ 5966258 w 6855283"/>
              <a:gd name="connsiteY5" fmla="*/ 0 h 6858000"/>
              <a:gd name="connsiteX0" fmla="*/ 5966258 w 6810948"/>
              <a:gd name="connsiteY0" fmla="*/ 0 h 6858000"/>
              <a:gd name="connsiteX1" fmla="*/ 6810948 w 6810948"/>
              <a:gd name="connsiteY1" fmla="*/ 0 h 6858000"/>
              <a:gd name="connsiteX2" fmla="*/ 6799865 w 6810948"/>
              <a:gd name="connsiteY2" fmla="*/ 1562525 h 6858000"/>
              <a:gd name="connsiteX3" fmla="*/ 2185000 w 6810948"/>
              <a:gd name="connsiteY3" fmla="*/ 6858000 h 6858000"/>
              <a:gd name="connsiteX4" fmla="*/ 0 w 6810948"/>
              <a:gd name="connsiteY4" fmla="*/ 6858000 h 6858000"/>
              <a:gd name="connsiteX5" fmla="*/ 5966258 w 6810948"/>
              <a:gd name="connsiteY5" fmla="*/ 0 h 6858000"/>
              <a:gd name="connsiteX0" fmla="*/ 5966258 w 6810948"/>
              <a:gd name="connsiteY0" fmla="*/ 0 h 6858000"/>
              <a:gd name="connsiteX1" fmla="*/ 6810948 w 6810948"/>
              <a:gd name="connsiteY1" fmla="*/ 0 h 6858000"/>
              <a:gd name="connsiteX2" fmla="*/ 6799865 w 6810948"/>
              <a:gd name="connsiteY2" fmla="*/ 1551442 h 6858000"/>
              <a:gd name="connsiteX3" fmla="*/ 2185000 w 6810948"/>
              <a:gd name="connsiteY3" fmla="*/ 6858000 h 6858000"/>
              <a:gd name="connsiteX4" fmla="*/ 0 w 6810948"/>
              <a:gd name="connsiteY4" fmla="*/ 6858000 h 6858000"/>
              <a:gd name="connsiteX5" fmla="*/ 5966258 w 6810948"/>
              <a:gd name="connsiteY5" fmla="*/ 0 h 6858000"/>
              <a:gd name="connsiteX0" fmla="*/ 5966258 w 6812757"/>
              <a:gd name="connsiteY0" fmla="*/ 0 h 6858000"/>
              <a:gd name="connsiteX1" fmla="*/ 6810948 w 6812757"/>
              <a:gd name="connsiteY1" fmla="*/ 0 h 6858000"/>
              <a:gd name="connsiteX2" fmla="*/ 6811779 w 6812757"/>
              <a:gd name="connsiteY2" fmla="*/ 1527614 h 6858000"/>
              <a:gd name="connsiteX3" fmla="*/ 2185000 w 6812757"/>
              <a:gd name="connsiteY3" fmla="*/ 6858000 h 6858000"/>
              <a:gd name="connsiteX4" fmla="*/ 0 w 6812757"/>
              <a:gd name="connsiteY4" fmla="*/ 6858000 h 6858000"/>
              <a:gd name="connsiteX5" fmla="*/ 5966258 w 6812757"/>
              <a:gd name="connsiteY5" fmla="*/ 0 h 6858000"/>
              <a:gd name="connsiteX0" fmla="*/ 5966258 w 6812757"/>
              <a:gd name="connsiteY0" fmla="*/ 0 h 6858000"/>
              <a:gd name="connsiteX1" fmla="*/ 6810948 w 6812757"/>
              <a:gd name="connsiteY1" fmla="*/ 0 h 6858000"/>
              <a:gd name="connsiteX2" fmla="*/ 6811779 w 6812757"/>
              <a:gd name="connsiteY2" fmla="*/ 1527614 h 6858000"/>
              <a:gd name="connsiteX3" fmla="*/ 2185000 w 6812757"/>
              <a:gd name="connsiteY3" fmla="*/ 6858000 h 6858000"/>
              <a:gd name="connsiteX4" fmla="*/ 0 w 6812757"/>
              <a:gd name="connsiteY4" fmla="*/ 6858000 h 6858000"/>
              <a:gd name="connsiteX5" fmla="*/ 5966258 w 6812757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12757" h="6858000">
                <a:moveTo>
                  <a:pt x="5966258" y="0"/>
                </a:moveTo>
                <a:lnTo>
                  <a:pt x="6810948" y="0"/>
                </a:lnTo>
                <a:cubicBezTo>
                  <a:pt x="6807254" y="520842"/>
                  <a:pt x="6815473" y="1006772"/>
                  <a:pt x="6811779" y="1527614"/>
                </a:cubicBezTo>
                <a:lnTo>
                  <a:pt x="2185000" y="6858000"/>
                </a:lnTo>
                <a:lnTo>
                  <a:pt x="0" y="6858000"/>
                </a:lnTo>
                <a:lnTo>
                  <a:pt x="5966258" y="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D86B0D-0E25-49AC-8123-2522E0A76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4634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F35F5-AF26-F8CC-DD3E-5CC9EF327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matrix we got after survey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CC2A854-AA4D-DEF7-8B92-AA03EB8ACD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6780809"/>
              </p:ext>
            </p:extLst>
          </p:nvPr>
        </p:nvGraphicFramePr>
        <p:xfrm>
          <a:off x="415119" y="2320665"/>
          <a:ext cx="7301532" cy="276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3844">
                  <a:extLst>
                    <a:ext uri="{9D8B030D-6E8A-4147-A177-3AD203B41FA5}">
                      <a16:colId xmlns:a16="http://schemas.microsoft.com/office/drawing/2014/main" val="205742872"/>
                    </a:ext>
                  </a:extLst>
                </a:gridCol>
                <a:gridCol w="2433844">
                  <a:extLst>
                    <a:ext uri="{9D8B030D-6E8A-4147-A177-3AD203B41FA5}">
                      <a16:colId xmlns:a16="http://schemas.microsoft.com/office/drawing/2014/main" val="2778251844"/>
                    </a:ext>
                  </a:extLst>
                </a:gridCol>
                <a:gridCol w="2433844">
                  <a:extLst>
                    <a:ext uri="{9D8B030D-6E8A-4147-A177-3AD203B41FA5}">
                      <a16:colId xmlns:a16="http://schemas.microsoft.com/office/drawing/2014/main" val="14701925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Workers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Rate/hour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Number of goods transported/hour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839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1489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369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HARISH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140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RAJA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407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RAMESH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3308219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84EBBAD-E96D-5E03-1865-0BA045073F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500461"/>
              </p:ext>
            </p:extLst>
          </p:nvPr>
        </p:nvGraphicFramePr>
        <p:xfrm>
          <a:off x="8109045" y="2337179"/>
          <a:ext cx="3551082" cy="27568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5541">
                  <a:extLst>
                    <a:ext uri="{9D8B030D-6E8A-4147-A177-3AD203B41FA5}">
                      <a16:colId xmlns:a16="http://schemas.microsoft.com/office/drawing/2014/main" val="3679119354"/>
                    </a:ext>
                  </a:extLst>
                </a:gridCol>
                <a:gridCol w="1775541">
                  <a:extLst>
                    <a:ext uri="{9D8B030D-6E8A-4147-A177-3AD203B41FA5}">
                      <a16:colId xmlns:a16="http://schemas.microsoft.com/office/drawing/2014/main" val="1814129443"/>
                    </a:ext>
                  </a:extLst>
                </a:gridCol>
              </a:tblGrid>
              <a:tr h="70387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JOB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TOTAL GOODS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754802"/>
                  </a:ext>
                </a:extLst>
              </a:tr>
              <a:tr h="41059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812186"/>
                  </a:ext>
                </a:extLst>
              </a:tr>
              <a:tr h="41059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433283"/>
                  </a:ext>
                </a:extLst>
              </a:tr>
              <a:tr h="41059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572745"/>
                  </a:ext>
                </a:extLst>
              </a:tr>
              <a:tr h="41059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779433"/>
                  </a:ext>
                </a:extLst>
              </a:tr>
              <a:tr h="41059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971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808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9240F-E902-A90B-C571-584767929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matrix we created from the survey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64F9AD7-AF20-02B6-CD9E-8E5419220F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9925932"/>
              </p:ext>
            </p:extLst>
          </p:nvPr>
        </p:nvGraphicFramePr>
        <p:xfrm>
          <a:off x="1143000" y="2332038"/>
          <a:ext cx="9906000" cy="2854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000">
                  <a:extLst>
                    <a:ext uri="{9D8B030D-6E8A-4147-A177-3AD203B41FA5}">
                      <a16:colId xmlns:a16="http://schemas.microsoft.com/office/drawing/2014/main" val="3405844953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1453355274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361668792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3384226358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985702461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3949646574"/>
                    </a:ext>
                  </a:extLst>
                </a:gridCol>
              </a:tblGrid>
              <a:tr h="475727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96415"/>
                  </a:ext>
                </a:extLst>
              </a:tr>
              <a:tr h="47572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451395"/>
                  </a:ext>
                </a:extLst>
              </a:tr>
              <a:tr h="47572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SHAM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855578"/>
                  </a:ext>
                </a:extLst>
              </a:tr>
              <a:tr h="47572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HARISH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605011"/>
                  </a:ext>
                </a:extLst>
              </a:tr>
              <a:tr h="47572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RAJA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115619"/>
                  </a:ext>
                </a:extLst>
              </a:tr>
              <a:tr h="47572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RAMESH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074235"/>
                  </a:ext>
                </a:extLst>
              </a:tr>
            </a:tbl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B51A9B2-B89A-7F3B-8EA0-037376F947B9}"/>
              </a:ext>
            </a:extLst>
          </p:cNvPr>
          <p:cNvCxnSpPr/>
          <p:nvPr/>
        </p:nvCxnSpPr>
        <p:spPr>
          <a:xfrm>
            <a:off x="5833730" y="4548963"/>
            <a:ext cx="914400" cy="9144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E79FED0-3952-7DCF-3066-483BA4C368D3}"/>
              </a:ext>
            </a:extLst>
          </p:cNvPr>
          <p:cNvSpPr txBox="1"/>
          <p:nvPr/>
        </p:nvSpPr>
        <p:spPr>
          <a:xfrm>
            <a:off x="6184604" y="5573232"/>
            <a:ext cx="45188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B total work/number of goods transported by raja per hour *Rate of raja per hour.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1D8E9E-C764-5FDD-1CEC-6F14B9E23297}"/>
              </a:ext>
            </a:extLst>
          </p:cNvPr>
          <p:cNvSpPr txBox="1"/>
          <p:nvPr/>
        </p:nvSpPr>
        <p:spPr>
          <a:xfrm>
            <a:off x="1143000" y="5573232"/>
            <a:ext cx="482009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/>
              <a:t>In this matrix rows=column.</a:t>
            </a:r>
          </a:p>
          <a:p>
            <a:pPr marL="342900" indent="-342900">
              <a:buAutoNum type="arabicPeriod"/>
            </a:pPr>
            <a:r>
              <a:rPr lang="en-US" sz="1600" dirty="0">
                <a:ea typeface="+mn-lt"/>
                <a:cs typeface="+mn-lt"/>
              </a:rPr>
              <a:t>The following matrix is a cost-type matrix.</a:t>
            </a:r>
          </a:p>
        </p:txBody>
      </p:sp>
    </p:spTree>
    <p:extLst>
      <p:ext uri="{BB962C8B-B14F-4D97-AF65-F5344CB8AC3E}">
        <p14:creationId xmlns:p14="http://schemas.microsoft.com/office/powerpoint/2010/main" val="102915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BEA1A24-9CA1-4513-A409-3AD90DB09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E260C5-69DC-69AF-523F-EC037B077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756" y="906189"/>
            <a:ext cx="8689571" cy="1001886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Step – 3 (Row Reduction)</a:t>
            </a:r>
            <a:br>
              <a:rPr lang="en-US" dirty="0"/>
            </a:br>
            <a:r>
              <a:rPr lang="en-US" sz="1800" dirty="0"/>
              <a:t>Minus the smallest value of the row from the entire row.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0930BD-361E-4C4D-8B08-ED210DFA2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C5124A6-110B-DB89-BA54-592BC9D14E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1043591"/>
              </p:ext>
            </p:extLst>
          </p:nvPr>
        </p:nvGraphicFramePr>
        <p:xfrm>
          <a:off x="1143000" y="2466274"/>
          <a:ext cx="9906003" cy="3304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0102">
                  <a:extLst>
                    <a:ext uri="{9D8B030D-6E8A-4147-A177-3AD203B41FA5}">
                      <a16:colId xmlns:a16="http://schemas.microsoft.com/office/drawing/2014/main" val="404164293"/>
                    </a:ext>
                  </a:extLst>
                </a:gridCol>
                <a:gridCol w="1450643">
                  <a:extLst>
                    <a:ext uri="{9D8B030D-6E8A-4147-A177-3AD203B41FA5}">
                      <a16:colId xmlns:a16="http://schemas.microsoft.com/office/drawing/2014/main" val="283009861"/>
                    </a:ext>
                  </a:extLst>
                </a:gridCol>
                <a:gridCol w="1594806">
                  <a:extLst>
                    <a:ext uri="{9D8B030D-6E8A-4147-A177-3AD203B41FA5}">
                      <a16:colId xmlns:a16="http://schemas.microsoft.com/office/drawing/2014/main" val="2886469702"/>
                    </a:ext>
                  </a:extLst>
                </a:gridCol>
                <a:gridCol w="1450643">
                  <a:extLst>
                    <a:ext uri="{9D8B030D-6E8A-4147-A177-3AD203B41FA5}">
                      <a16:colId xmlns:a16="http://schemas.microsoft.com/office/drawing/2014/main" val="983131687"/>
                    </a:ext>
                  </a:extLst>
                </a:gridCol>
                <a:gridCol w="1569631">
                  <a:extLst>
                    <a:ext uri="{9D8B030D-6E8A-4147-A177-3AD203B41FA5}">
                      <a16:colId xmlns:a16="http://schemas.microsoft.com/office/drawing/2014/main" val="427637647"/>
                    </a:ext>
                  </a:extLst>
                </a:gridCol>
                <a:gridCol w="1580178">
                  <a:extLst>
                    <a:ext uri="{9D8B030D-6E8A-4147-A177-3AD203B41FA5}">
                      <a16:colId xmlns:a16="http://schemas.microsoft.com/office/drawing/2014/main" val="3619282754"/>
                    </a:ext>
                  </a:extLst>
                </a:gridCol>
              </a:tblGrid>
              <a:tr h="550770"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2500" dirty="0">
                          <a:effectLst/>
                        </a:rPr>
                        <a:t>​</a:t>
                      </a:r>
                      <a:endParaRPr lang="en-US" sz="2500" b="1" dirty="0">
                        <a:effectLst/>
                        <a:latin typeface="Walbaum Display" panose="02070503090703020303" pitchFamily="18" charset="0"/>
                      </a:endParaRP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A​</a:t>
                      </a:r>
                      <a:endParaRPr lang="en-US" sz="2500" b="1" dirty="0">
                        <a:effectLst/>
                      </a:endParaRP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B​</a:t>
                      </a:r>
                      <a:endParaRPr lang="en-US" sz="2500" b="1" dirty="0">
                        <a:effectLst/>
                      </a:endParaRP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C​</a:t>
                      </a:r>
                      <a:endParaRPr lang="en-US" sz="2500" b="1" dirty="0">
                        <a:effectLst/>
                      </a:endParaRP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D​</a:t>
                      </a:r>
                      <a:endParaRPr lang="en-US" sz="2500" b="1" dirty="0">
                        <a:effectLst/>
                      </a:endParaRP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E​</a:t>
                      </a:r>
                      <a:endParaRPr lang="en-US" sz="2500" b="1" dirty="0">
                        <a:effectLst/>
                      </a:endParaRPr>
                    </a:p>
                  </a:txBody>
                  <a:tcPr marL="125175" marR="125175" marT="62587" marB="62587" anchor="ctr"/>
                </a:tc>
                <a:extLst>
                  <a:ext uri="{0D108BD9-81ED-4DB2-BD59-A6C34878D82A}">
                    <a16:rowId xmlns:a16="http://schemas.microsoft.com/office/drawing/2014/main" val="1213600218"/>
                  </a:ext>
                </a:extLst>
              </a:tr>
              <a:tr h="55077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RAM​</a:t>
                      </a:r>
                      <a:endParaRPr lang="en-US" sz="25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0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12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4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32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20</a:t>
                      </a:r>
                    </a:p>
                  </a:txBody>
                  <a:tcPr marL="125175" marR="125175" marT="62587" marB="62587" anchor="ctr"/>
                </a:tc>
                <a:extLst>
                  <a:ext uri="{0D108BD9-81ED-4DB2-BD59-A6C34878D82A}">
                    <a16:rowId xmlns:a16="http://schemas.microsoft.com/office/drawing/2014/main" val="2861962177"/>
                  </a:ext>
                </a:extLst>
              </a:tr>
              <a:tr h="55077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SHAM​</a:t>
                      </a:r>
                      <a:endParaRPr lang="en-US" sz="25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0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15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3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39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24</a:t>
                      </a:r>
                    </a:p>
                  </a:txBody>
                  <a:tcPr marL="125175" marR="125175" marT="62587" marB="62587" anchor="ctr"/>
                </a:tc>
                <a:extLst>
                  <a:ext uri="{0D108BD9-81ED-4DB2-BD59-A6C34878D82A}">
                    <a16:rowId xmlns:a16="http://schemas.microsoft.com/office/drawing/2014/main" val="1015797981"/>
                  </a:ext>
                </a:extLst>
              </a:tr>
              <a:tr h="55077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HARISH​</a:t>
                      </a:r>
                      <a:endParaRPr lang="en-US" sz="25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0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15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6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36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21</a:t>
                      </a:r>
                    </a:p>
                  </a:txBody>
                  <a:tcPr marL="125175" marR="125175" marT="62587" marB="62587" anchor="ctr"/>
                </a:tc>
                <a:extLst>
                  <a:ext uri="{0D108BD9-81ED-4DB2-BD59-A6C34878D82A}">
                    <a16:rowId xmlns:a16="http://schemas.microsoft.com/office/drawing/2014/main" val="2238255559"/>
                  </a:ext>
                </a:extLst>
              </a:tr>
              <a:tr h="55077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RAJA​</a:t>
                      </a:r>
                      <a:endParaRPr lang="en-US" sz="25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0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16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4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40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24</a:t>
                      </a:r>
                    </a:p>
                  </a:txBody>
                  <a:tcPr marL="125175" marR="125175" marT="62587" marB="62587" anchor="ctr"/>
                </a:tc>
                <a:extLst>
                  <a:ext uri="{0D108BD9-81ED-4DB2-BD59-A6C34878D82A}">
                    <a16:rowId xmlns:a16="http://schemas.microsoft.com/office/drawing/2014/main" val="1866612010"/>
                  </a:ext>
                </a:extLst>
              </a:tr>
              <a:tr h="55077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RAMESH​</a:t>
                      </a:r>
                      <a:endParaRPr lang="en-US" sz="25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0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12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4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32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20</a:t>
                      </a:r>
                    </a:p>
                  </a:txBody>
                  <a:tcPr marL="125175" marR="125175" marT="62587" marB="62587" anchor="ctr"/>
                </a:tc>
                <a:extLst>
                  <a:ext uri="{0D108BD9-81ED-4DB2-BD59-A6C34878D82A}">
                    <a16:rowId xmlns:a16="http://schemas.microsoft.com/office/drawing/2014/main" val="1611514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9193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BEA1A24-9CA1-4513-A409-3AD90DB09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E260C5-69DC-69AF-523F-EC037B077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756" y="906189"/>
            <a:ext cx="8689571" cy="1001886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dirty="0"/>
              <a:t>Step – 4 (Column Reduction)</a:t>
            </a:r>
            <a:br>
              <a:rPr lang="en-US" dirty="0"/>
            </a:br>
            <a:r>
              <a:rPr lang="en-US" sz="2000" dirty="0">
                <a:ea typeface="+mj-lt"/>
                <a:cs typeface="+mj-lt"/>
              </a:rPr>
              <a:t>Minus the smallest value of the column from the entire column.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0930BD-361E-4C4D-8B08-ED210DFA2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C5124A6-110B-DB89-BA54-592BC9D14E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4901717"/>
              </p:ext>
            </p:extLst>
          </p:nvPr>
        </p:nvGraphicFramePr>
        <p:xfrm>
          <a:off x="1143000" y="2466274"/>
          <a:ext cx="9906003" cy="3304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0102">
                  <a:extLst>
                    <a:ext uri="{9D8B030D-6E8A-4147-A177-3AD203B41FA5}">
                      <a16:colId xmlns:a16="http://schemas.microsoft.com/office/drawing/2014/main" val="404164293"/>
                    </a:ext>
                  </a:extLst>
                </a:gridCol>
                <a:gridCol w="1450643">
                  <a:extLst>
                    <a:ext uri="{9D8B030D-6E8A-4147-A177-3AD203B41FA5}">
                      <a16:colId xmlns:a16="http://schemas.microsoft.com/office/drawing/2014/main" val="283009861"/>
                    </a:ext>
                  </a:extLst>
                </a:gridCol>
                <a:gridCol w="1594806">
                  <a:extLst>
                    <a:ext uri="{9D8B030D-6E8A-4147-A177-3AD203B41FA5}">
                      <a16:colId xmlns:a16="http://schemas.microsoft.com/office/drawing/2014/main" val="2886469702"/>
                    </a:ext>
                  </a:extLst>
                </a:gridCol>
                <a:gridCol w="1450643">
                  <a:extLst>
                    <a:ext uri="{9D8B030D-6E8A-4147-A177-3AD203B41FA5}">
                      <a16:colId xmlns:a16="http://schemas.microsoft.com/office/drawing/2014/main" val="983131687"/>
                    </a:ext>
                  </a:extLst>
                </a:gridCol>
                <a:gridCol w="1569631">
                  <a:extLst>
                    <a:ext uri="{9D8B030D-6E8A-4147-A177-3AD203B41FA5}">
                      <a16:colId xmlns:a16="http://schemas.microsoft.com/office/drawing/2014/main" val="427637647"/>
                    </a:ext>
                  </a:extLst>
                </a:gridCol>
                <a:gridCol w="1580178">
                  <a:extLst>
                    <a:ext uri="{9D8B030D-6E8A-4147-A177-3AD203B41FA5}">
                      <a16:colId xmlns:a16="http://schemas.microsoft.com/office/drawing/2014/main" val="3619282754"/>
                    </a:ext>
                  </a:extLst>
                </a:gridCol>
              </a:tblGrid>
              <a:tr h="550770"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2500" dirty="0">
                          <a:effectLst/>
                        </a:rPr>
                        <a:t>​</a:t>
                      </a:r>
                      <a:endParaRPr lang="en-US" sz="2500" b="1" dirty="0">
                        <a:effectLst/>
                        <a:latin typeface="Walbaum Display" panose="02070503090703020303" pitchFamily="18" charset="0"/>
                      </a:endParaRP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A​</a:t>
                      </a:r>
                      <a:endParaRPr lang="en-US" sz="2500" b="1" dirty="0">
                        <a:effectLst/>
                      </a:endParaRP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B​</a:t>
                      </a:r>
                      <a:endParaRPr lang="en-US" sz="2500" b="1" dirty="0">
                        <a:effectLst/>
                      </a:endParaRP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C​</a:t>
                      </a:r>
                      <a:endParaRPr lang="en-US" sz="2500" b="1" dirty="0">
                        <a:effectLst/>
                      </a:endParaRP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D​</a:t>
                      </a:r>
                      <a:endParaRPr lang="en-US" sz="2500" b="1" dirty="0">
                        <a:effectLst/>
                      </a:endParaRP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E​</a:t>
                      </a:r>
                      <a:endParaRPr lang="en-US" sz="2500" b="1" dirty="0">
                        <a:effectLst/>
                      </a:endParaRPr>
                    </a:p>
                  </a:txBody>
                  <a:tcPr marL="125175" marR="125175" marT="62587" marB="62587" anchor="ctr"/>
                </a:tc>
                <a:extLst>
                  <a:ext uri="{0D108BD9-81ED-4DB2-BD59-A6C34878D82A}">
                    <a16:rowId xmlns:a16="http://schemas.microsoft.com/office/drawing/2014/main" val="1213600218"/>
                  </a:ext>
                </a:extLst>
              </a:tr>
              <a:tr h="55077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RAM​</a:t>
                      </a:r>
                      <a:endParaRPr lang="en-US" sz="25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0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0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1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0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0</a:t>
                      </a:r>
                    </a:p>
                  </a:txBody>
                  <a:tcPr marL="125175" marR="125175" marT="62587" marB="62587" anchor="ctr"/>
                </a:tc>
                <a:extLst>
                  <a:ext uri="{0D108BD9-81ED-4DB2-BD59-A6C34878D82A}">
                    <a16:rowId xmlns:a16="http://schemas.microsoft.com/office/drawing/2014/main" val="2861962177"/>
                  </a:ext>
                </a:extLst>
              </a:tr>
              <a:tr h="55077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SHAM​</a:t>
                      </a:r>
                      <a:endParaRPr lang="en-US" sz="25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0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3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0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7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4</a:t>
                      </a:r>
                    </a:p>
                  </a:txBody>
                  <a:tcPr marL="125175" marR="125175" marT="62587" marB="62587" anchor="ctr"/>
                </a:tc>
                <a:extLst>
                  <a:ext uri="{0D108BD9-81ED-4DB2-BD59-A6C34878D82A}">
                    <a16:rowId xmlns:a16="http://schemas.microsoft.com/office/drawing/2014/main" val="1015797981"/>
                  </a:ext>
                </a:extLst>
              </a:tr>
              <a:tr h="55077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HARISH​</a:t>
                      </a:r>
                      <a:endParaRPr lang="en-US" sz="25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0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3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3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4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1</a:t>
                      </a:r>
                    </a:p>
                  </a:txBody>
                  <a:tcPr marL="125175" marR="125175" marT="62587" marB="62587" anchor="ctr"/>
                </a:tc>
                <a:extLst>
                  <a:ext uri="{0D108BD9-81ED-4DB2-BD59-A6C34878D82A}">
                    <a16:rowId xmlns:a16="http://schemas.microsoft.com/office/drawing/2014/main" val="2238255559"/>
                  </a:ext>
                </a:extLst>
              </a:tr>
              <a:tr h="55077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RAJA​</a:t>
                      </a:r>
                      <a:endParaRPr lang="en-US" sz="25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0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4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1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8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4</a:t>
                      </a:r>
                    </a:p>
                  </a:txBody>
                  <a:tcPr marL="125175" marR="125175" marT="62587" marB="62587" anchor="ctr"/>
                </a:tc>
                <a:extLst>
                  <a:ext uri="{0D108BD9-81ED-4DB2-BD59-A6C34878D82A}">
                    <a16:rowId xmlns:a16="http://schemas.microsoft.com/office/drawing/2014/main" val="1866612010"/>
                  </a:ext>
                </a:extLst>
              </a:tr>
              <a:tr h="55077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RAMESH​</a:t>
                      </a:r>
                      <a:endParaRPr lang="en-US" sz="25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0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0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1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0</a:t>
                      </a:r>
                    </a:p>
                  </a:txBody>
                  <a:tcPr marL="125175" marR="125175" marT="62587" marB="6258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dirty="0">
                          <a:effectLst/>
                        </a:rPr>
                        <a:t>0</a:t>
                      </a:r>
                    </a:p>
                  </a:txBody>
                  <a:tcPr marL="125175" marR="125175" marT="62587" marB="62587" anchor="ctr"/>
                </a:tc>
                <a:extLst>
                  <a:ext uri="{0D108BD9-81ED-4DB2-BD59-A6C34878D82A}">
                    <a16:rowId xmlns:a16="http://schemas.microsoft.com/office/drawing/2014/main" val="1611514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2138261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Regatta Yellow">
      <a:dk1>
        <a:sysClr val="windowText" lastClr="000000"/>
      </a:dk1>
      <a:lt1>
        <a:sysClr val="window" lastClr="FFFFFF"/>
      </a:lt1>
      <a:dk2>
        <a:srgbClr val="181C30"/>
      </a:dk2>
      <a:lt2>
        <a:srgbClr val="C8E1F4"/>
      </a:lt2>
      <a:accent1>
        <a:srgbClr val="217ED3"/>
      </a:accent1>
      <a:accent2>
        <a:srgbClr val="B92525"/>
      </a:accent2>
      <a:accent3>
        <a:srgbClr val="18558C"/>
      </a:accent3>
      <a:accent4>
        <a:srgbClr val="1D8B35"/>
      </a:accent4>
      <a:accent5>
        <a:srgbClr val="EA75AA"/>
      </a:accent5>
      <a:accent6>
        <a:srgbClr val="F5A700"/>
      </a:accent6>
      <a:hlink>
        <a:srgbClr val="DB0000"/>
      </a:hlink>
      <a:folHlink>
        <a:srgbClr val="066BB6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RegattaVTI</vt:lpstr>
      <vt:lpstr>BBA 3rd SEN Session(2023-2024) Operations Research</vt:lpstr>
      <vt:lpstr>Creating an Assignment problem using THE Hungarian method </vt:lpstr>
      <vt:lpstr>Introduction</vt:lpstr>
      <vt:lpstr>The survey</vt:lpstr>
      <vt:lpstr>Solution </vt:lpstr>
      <vt:lpstr>The matrix we got after survey</vt:lpstr>
      <vt:lpstr>The matrix we created from the survey</vt:lpstr>
      <vt:lpstr>Step – 3 (Row Reduction) Minus the smallest value of the row from the entire row.</vt:lpstr>
      <vt:lpstr>Step – 4 (Column Reduction) Minus the smallest value of the column from the entire column.</vt:lpstr>
      <vt:lpstr>Step – 5 (Drawing lines) Straight lines must be drawn in a way that maximum zeros are covered</vt:lpstr>
      <vt:lpstr>Step – 6 (Redrafting) From the matrix where there are no lines choose the smallest value &amp; then subtract it from the entire uncovered matrix &amp; plus the number on the intersecting point.</vt:lpstr>
      <vt:lpstr>Step – 7 (Redrawing Lines) Straight lines must be drawn in a way that maximum zeros are covered</vt:lpstr>
      <vt:lpstr>Step – 8 (Calculating Cost) Choose the zero in a way that if we draw a straight line in the row &amp; column there should not be another zero.</vt:lpstr>
      <vt:lpstr>Step - 9 (Total Cost) In the place of marked value bring the original cost value from the cost matrix</vt:lpstr>
      <vt:lpstr>Conclusion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594</cp:revision>
  <dcterms:created xsi:type="dcterms:W3CDTF">2013-07-15T20:26:40Z</dcterms:created>
  <dcterms:modified xsi:type="dcterms:W3CDTF">2023-07-03T15:48:17Z</dcterms:modified>
</cp:coreProperties>
</file>